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Helvetica Neue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HelveticaNeue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aleway-bold.fntdata"/><Relationship Id="rId38" Type="http://schemas.openxmlformats.org/officeDocument/2006/relationships/font" Target="fonts/Raleway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Firstly, we get data from Yahoo Finance API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Then, we use the Jupyter notebook to remove the data we don’t want. To create the table for SQL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Load the table from SQL to AWS.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Next, We  connect AWS to Jupiter notebook to do machine learning.</a:t>
            </a:r>
            <a:endParaRPr sz="10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Finally, we use Tableau f</a:t>
            </a:r>
            <a:r>
              <a:rPr lang="en-GB" sz="105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 </a:t>
            </a:r>
            <a:r>
              <a:rPr lang="en-GB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visualization</a:t>
            </a:r>
            <a:endParaRPr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choose 55 companies that have an average ESG score of 20.27 from 20 different industries.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7" name="Google Shape;227;p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find two incidents that have a big influence ESG SCORE,  that are customer and business ethics.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 these 55 companies, we have  their stock price change in the past five years.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know Does have any relationship between ESG score and stock price. Or can we use EGS to predict stock price?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sucharita to talk more about machine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0" name="Google Shape;240;p1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43f5e35dd_3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43f5e35dd_3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r>
              <a:rPr lang="en-GB">
                <a:solidFill>
                  <a:schemeClr val="dk1"/>
                </a:solidFill>
              </a:rPr>
              <a:t>3:30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Presenter: Sucharita</a:t>
            </a:r>
            <a:br>
              <a:rPr lang="en-GB"/>
            </a:br>
            <a:r>
              <a:rPr lang="en-GB"/>
              <a:t>To make people start doing ESG investing – we do an ML  Stock predictions mode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First linear regression but it cannot predict beyond few days , cannot handle non linear data having trends/seasonality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facebook prophet doesn’t need prior knowledge in time series , goo for trends but for exact buy/sell sigmals ARIMA /SARIMA would be better.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You can set seasonality, holidays , growth as user defined parameters.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fourier order – how quickly seasonality changes. seasonality mode –multiplicate means change in seasonality is not same every time.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performance of fb prophet for apple  actual from 2017 to March 2022, forecast till 2023.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You can see the Mean absolute percentage error is 12 % and rmse is 18.35</a:t>
            </a:r>
            <a:endParaRPr/>
          </a:p>
          <a:p>
            <a:pPr indent="0" lvl="0" marL="139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Reduce MAPE to below 10% by setting holidays , changing seasonality configurations etc.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Average mape for all 55 stocks is: 0.15319351039177415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fbprophet: to find out the accuracy of the model , Making 3 forecasts with cutoffs between 2020-03-20 00:00:00 and 2021-03-15 00:00:00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Presenter: Sucharita</a:t>
            </a:r>
            <a:br>
              <a:rPr lang="en-GB"/>
            </a:br>
            <a:r>
              <a:rPr lang="en-GB"/>
              <a:t>The R2 was a dismal .017 because the 55 datapoints is too less. Quandl and Bloomberg have historical ESG data but they are not freely available . Only latest ESG data is freely available. We would have gone for 5000 stocks </a:t>
            </a:r>
            <a:r>
              <a:rPr lang="en-GB"/>
              <a:t>irrespective</a:t>
            </a:r>
            <a:r>
              <a:rPr lang="en-GB"/>
              <a:t> of the stocks for prediction and worked out this model.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1cef679f8_1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1cef679f8_1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5:40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Result of the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Okay, lets jump right into our Demo, shall we?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As Yicong mentioned, we used tableau to create a storyboard to visualize our results.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Tableau offers integration with our database increasing longevity and reusability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It’s a clean and easy way to visualize our data, and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It provides our investors a chance to interact with our dashboard to drill down and learn more</a:t>
            </a:r>
            <a:endParaRPr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3f5e35dd_3_1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43f5e35dd_3_1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Time check: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 </a:t>
            </a:r>
            <a:r>
              <a:rPr lang="en-GB"/>
              <a:t>Demo of interactive dashboard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</a:t>
            </a:r>
            <a:r>
              <a:rPr lang="en-GB"/>
              <a:t> Monica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Call out: if Demo doesn’t work - continue via next 5 slides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 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Our interactive dashboard highlights the following areas: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vs RoE (bubble)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 score by industry (bar)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Red flags (# of incidents) by 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 performance over time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Our main dash highlights our questions,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top left we have our RoE VS ESG score.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top right we have our average ESG scores broken down by industry.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On the bottom right, we have our controversial incidents (or red flags) that negatively impact ESG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And on the bottom left, we have, of course, our machine learning stock predictions.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Our investors and select 1 or more companies from the ticker menu on the left to hone in on stocks within their portfolio.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Mousing over any of the items on our dash will also provide additional information about the company.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We’ve also included larger charts within the following storyboard pages to provide additional information and clarity.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9" name="Google Shape;309;p3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4" name="Google Shape;314;p3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19" name="Google Shape;319;p3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Demo of interactive dashboard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Call out: if Demo doesn’t work - continue via next 5 slides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r>
              <a:rPr lang="en-GB">
                <a:solidFill>
                  <a:schemeClr val="dk1"/>
                </a:solidFill>
              </a:rPr>
              <a:t>see demo</a:t>
            </a:r>
            <a:endParaRPr/>
          </a:p>
        </p:txBody>
      </p:sp>
      <p:sp>
        <p:nvSpPr>
          <p:cNvPr id="329" name="Google Shape;329;p3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43f5e35dd_3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43f5e35dd_3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check: 7:40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Deliverable:</a:t>
            </a:r>
            <a:r>
              <a:rPr lang="en-GB"/>
              <a:t> Recommendation for future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Presenter: </a:t>
            </a:r>
            <a:r>
              <a:rPr lang="en-GB"/>
              <a:t>Monica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Speaker Notes: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43f5e35dd_3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43f5e35dd_3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Note: Imaginary titles are based on roles taken during our presentation.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Teamwork went into every step of process so all members could contribute to all aspects of the project.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GB">
                <a:solidFill>
                  <a:schemeClr val="dk1"/>
                </a:solidFill>
              </a:rPr>
              <a:t>You’ve now met our team.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3f5e35d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3f5e35d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Deliverable</a:t>
            </a:r>
            <a:r>
              <a:rPr lang="en-GB"/>
              <a:t>: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3f5e35dd_3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43f5e35dd_3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Recommendation for future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Monica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Deliverable: Recommendation for future analysis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reduce MAPE on predictions using hyperparameter tuning on each stock.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checkout ARIMA. LSTM Models for better performance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To update the tables periodically in future as data changes and have a database of historical ESG data.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Open floor for questions/comments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43f5e35dd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43f5e35dd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Reason the topic is selected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br>
              <a:rPr lang="en-GB">
                <a:solidFill>
                  <a:schemeClr val="dk1"/>
                </a:solidFill>
              </a:rPr>
            </a:b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Environment (E)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: 56% of population lives in cities and towns and account for 70% of CO</a:t>
            </a:r>
            <a:r>
              <a:rPr baseline="-25000" lang="en-GB" sz="1200">
                <a:solidFill>
                  <a:srgbClr val="24292E"/>
                </a:solidFill>
                <a:highlight>
                  <a:schemeClr val="lt1"/>
                </a:highlight>
              </a:rPr>
              <a:t>2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 emissions by 2050 70% will live in towns and cities. The global temperature will rise by 1.5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 if we have Net Zero Emissions of CO</a:t>
            </a:r>
            <a:r>
              <a:rPr baseline="-25000" lang="en-GB" sz="1200">
                <a:solidFill>
                  <a:schemeClr val="dk1"/>
                </a:solidFill>
              </a:rPr>
              <a:t>2</a:t>
            </a:r>
            <a:r>
              <a:rPr lang="en-GB" sz="1200">
                <a:solidFill>
                  <a:schemeClr val="dk1"/>
                </a:solidFill>
              </a:rPr>
              <a:t> by 2050 otherwise may be more than 3.5</a:t>
            </a:r>
            <a:r>
              <a:rPr baseline="30000" lang="en-GB" sz="1200">
                <a:solidFill>
                  <a:schemeClr val="dk1"/>
                </a:solidFill>
              </a:rPr>
              <a:t>◦ </a:t>
            </a:r>
            <a:r>
              <a:rPr lang="en-GB" sz="1200">
                <a:solidFill>
                  <a:schemeClr val="dk1"/>
                </a:solidFill>
              </a:rPr>
              <a:t>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</a:rPr>
              <a:t>We want to know whether about the company’s energy use , waste, pollution, natural resource conservation, treatment of animals etc.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Social (S):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The global population is 8 billion set to rise to 8.5 billion by 2030 and 9.7 billion by 2050. </a:t>
            </a:r>
            <a:r>
              <a:rPr lang="en-GB" sz="1200">
                <a:solidFill>
                  <a:srgbClr val="1D2228"/>
                </a:solidFill>
              </a:rPr>
              <a:t>Community Relations and Human Rights, Workplace Health and Safety, Diversity and Inclusion cannot be overlooked.</a:t>
            </a:r>
            <a:endParaRPr sz="1200">
              <a:solidFill>
                <a:srgbClr val="1D222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We want to know company’s does a company donate a portion to local communities , and all points mentioned above in grey.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rgbClr val="24292E"/>
                </a:solidFill>
                <a:highlight>
                  <a:schemeClr val="lt1"/>
                </a:highlight>
              </a:rPr>
              <a:t>Governance(G): </a:t>
            </a: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With a population of more than 8.5 billion and global temperatures rising the need for innovation in Policy and Code of Conduct, Supply Chain Management, CSR initiatives is a must for any company.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4292E"/>
                </a:solidFill>
                <a:highlight>
                  <a:schemeClr val="lt1"/>
                </a:highlight>
              </a:rPr>
              <a:t>Company uses accurate and transparent accounting methods, stockholder’s allowed to vote on important issues and all mentioned in grey above.</a:t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Questions the team hopes to answer with the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43f5e35dd_3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43f5e35dd_3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Speaker Notes: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Forbes: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Sustainability parameters like environment, social, even public sentiment for various companies which have been rated highly based on their ESG initiatives.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○"/>
            </a:pPr>
            <a:r>
              <a:rPr lang="en-GB">
                <a:solidFill>
                  <a:schemeClr val="dk1"/>
                </a:solidFill>
              </a:rPr>
              <a:t>Performance metrics like RoE, RoA, revenue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-GB">
                <a:solidFill>
                  <a:schemeClr val="dk1"/>
                </a:solidFill>
              </a:rPr>
              <a:t>Yahoo!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lang="en-GB">
                <a:solidFill>
                  <a:schemeClr val="dk1"/>
                </a:solidFill>
              </a:rPr>
              <a:t>Five years of historical stock price data to predict the stock prices using machine learning.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data exploration phase of the project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Sachin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rgbClr val="24292E"/>
                </a:solidFill>
                <a:highlight>
                  <a:schemeClr val="lt1"/>
                </a:highlight>
              </a:rPr>
              <a:t>Our Database contains:</a:t>
            </a:r>
            <a:endParaRPr b="1"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stocks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controversy_type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business_controversy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esg_full</a:t>
            </a:r>
            <a:endParaRPr>
              <a:solidFill>
                <a:srgbClr val="24292E"/>
              </a:solidFill>
              <a:highlight>
                <a:schemeClr val="lt1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1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chemeClr val="lt1"/>
                </a:highlight>
              </a:rPr>
              <a:t>stock_details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243f5e35dd_3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243f5e35dd_3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Time check: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Deliverable: </a:t>
            </a:r>
            <a:r>
              <a:rPr lang="en-GB">
                <a:solidFill>
                  <a:schemeClr val="dk1"/>
                </a:solidFill>
              </a:rPr>
              <a:t>Result of the analysis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Presenter: </a:t>
            </a:r>
            <a:r>
              <a:rPr lang="en-GB">
                <a:solidFill>
                  <a:schemeClr val="dk1"/>
                </a:solidFill>
              </a:rPr>
              <a:t>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Lato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3f5e35dd_3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3f5e35dd_3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Deliverable:</a:t>
            </a:r>
            <a:r>
              <a:rPr lang="en-GB">
                <a:solidFill>
                  <a:schemeClr val="dk1"/>
                </a:solidFill>
              </a:rPr>
              <a:t> Description of the source of 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Presenter:</a:t>
            </a:r>
            <a:r>
              <a:rPr lang="en-GB">
                <a:solidFill>
                  <a:schemeClr val="dk1"/>
                </a:solidFill>
              </a:rPr>
              <a:t> Yicong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Speaker notes: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the tools we use in our projects; I will give more detail in data Exploration part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b="0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GB" sz="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i="0" sz="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9" name="Google Shape;89;p14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4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92" name="Google Shape;9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4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14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14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4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830394" y="1191277"/>
            <a:ext cx="745763" cy="45826"/>
            <a:chOff x="4580561" y="2589004"/>
            <a:chExt cx="1064464" cy="25200"/>
          </a:xfrm>
        </p:grpSpPr>
        <p:sp>
          <p:nvSpPr>
            <p:cNvPr id="103" name="Google Shape;103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7" name="Google Shape;107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" name="Google Shape;109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0" name="Google Shape;110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5.xml"/><Relationship Id="rId10" Type="http://schemas.openxmlformats.org/officeDocument/2006/relationships/slide" Target="/ppt/slides/slide14.xml"/><Relationship Id="rId13" Type="http://schemas.openxmlformats.org/officeDocument/2006/relationships/slide" Target="/ppt/slides/slide29.xml"/><Relationship Id="rId12" Type="http://schemas.openxmlformats.org/officeDocument/2006/relationships/slide" Target="/ppt/slides/slide5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9" Type="http://schemas.openxmlformats.org/officeDocument/2006/relationships/slide" Target="/ppt/slides/slide8.xml"/><Relationship Id="rId15" Type="http://schemas.openxmlformats.org/officeDocument/2006/relationships/slide" Target="/ppt/slides/slide30.xml"/><Relationship Id="rId14" Type="http://schemas.openxmlformats.org/officeDocument/2006/relationships/slide" Target="/ppt/slides/slide31.xml"/><Relationship Id="rId17" Type="http://schemas.openxmlformats.org/officeDocument/2006/relationships/slide" Target="/ppt/slides/slide31.xml"/><Relationship Id="rId16" Type="http://schemas.openxmlformats.org/officeDocument/2006/relationships/slide" Target="/ppt/slides/slide31.xml"/><Relationship Id="rId5" Type="http://schemas.openxmlformats.org/officeDocument/2006/relationships/slide" Target="/ppt/slides/slide6.xml"/><Relationship Id="rId6" Type="http://schemas.openxmlformats.org/officeDocument/2006/relationships/slide" Target="/ppt/slides/slide5.xml"/><Relationship Id="rId7" Type="http://schemas.openxmlformats.org/officeDocument/2006/relationships/slide" Target="/ppt/slides/slide7.xml"/><Relationship Id="rId8" Type="http://schemas.openxmlformats.org/officeDocument/2006/relationships/slide" Target="/ppt/slides/slide5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investopedia.com/terms/e/environmental-social-and-governance-esg-criteria.asp" TargetMode="External"/><Relationship Id="rId4" Type="http://schemas.openxmlformats.org/officeDocument/2006/relationships/hyperlink" Target="https://ca.finance.yahoo.com/" TargetMode="External"/><Relationship Id="rId5" Type="http://schemas.openxmlformats.org/officeDocument/2006/relationships/hyperlink" Target="https://www.forbes.com/just-companies/" TargetMode="External"/><Relationship Id="rId6" Type="http://schemas.openxmlformats.org/officeDocument/2006/relationships/hyperlink" Target="https://en.wikipedia.org/wiki/Environmental,_social_and_corporate_governance" TargetMode="External"/><Relationship Id="rId7" Type="http://schemas.openxmlformats.org/officeDocument/2006/relationships/hyperlink" Target="https://ecyy.medium.com/forecasting-by-fb-prophet-in-colab-c9d4db2d4195" TargetMode="External"/><Relationship Id="rId8" Type="http://schemas.openxmlformats.org/officeDocument/2006/relationships/hyperlink" Target="https://www.analyticsvidhya.com/blog/2021/07/stock-prices-analysis-with-python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729450" y="1322450"/>
            <a:ext cx="48909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3400">
                <a:solidFill>
                  <a:srgbClr val="000000"/>
                </a:solidFill>
              </a:rPr>
              <a:t>Environmental, Social, and Governance (ESG) and you!</a:t>
            </a:r>
            <a:endParaRPr sz="2800"/>
          </a:p>
        </p:txBody>
      </p:sp>
      <p:sp>
        <p:nvSpPr>
          <p:cNvPr id="116" name="Google Shape;116;p16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-GB" sz="1400"/>
              <a:t>Can you invest on stocks based on their sustainability ratings?</a:t>
            </a:r>
            <a:endParaRPr b="1" sz="1400"/>
          </a:p>
        </p:txBody>
      </p:sp>
      <p:sp>
        <p:nvSpPr>
          <p:cNvPr id="117" name="Google Shape;117;p16"/>
          <p:cNvSpPr/>
          <p:nvPr/>
        </p:nvSpPr>
        <p:spPr>
          <a:xfrm>
            <a:off x="1379725" y="165750"/>
            <a:ext cx="1365000" cy="12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538825" y="46290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Data Exploration</a:t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209400" y="1062175"/>
            <a:ext cx="5534926" cy="29251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5"/>
          <p:cNvSpPr txBox="1"/>
          <p:nvPr/>
        </p:nvSpPr>
        <p:spPr>
          <a:xfrm>
            <a:off x="5971925" y="462900"/>
            <a:ext cx="2858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Primary tools used in the project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830325" y="1183450"/>
            <a:ext cx="3000000" cy="21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1C232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Python</a:t>
            </a:r>
            <a:endParaRPr b="1" sz="1500">
              <a:solidFill>
                <a:srgbClr val="F1C232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en-GB" sz="1300">
                <a:solidFill>
                  <a:schemeClr val="lt1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Finance API</a:t>
            </a:r>
            <a:endParaRPr b="1" sz="1500">
              <a:solidFill>
                <a:srgbClr val="FFD966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8415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SQL</a:t>
            </a:r>
            <a:endParaRPr sz="1300">
              <a:solidFill>
                <a:schemeClr val="lt1"/>
              </a:solidFill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-177800" lvl="0" marL="222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b="1" lang="en-GB" sz="1500">
                <a:solidFill>
                  <a:srgbClr val="FFD966"/>
                </a:solidFill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AWS Tableau</a:t>
            </a:r>
            <a:endParaRPr sz="15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ESG scores distribution</a:t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473" y="1899395"/>
            <a:ext cx="3094265" cy="278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18" y="1899395"/>
            <a:ext cx="5629282" cy="2650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Controversies(incidents) to </a:t>
            </a:r>
            <a:r>
              <a:rPr lang="en-GB"/>
              <a:t>influence</a:t>
            </a:r>
            <a:r>
              <a:rPr lang="en-GB"/>
              <a:t> the ESG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3">
            <a:alphaModFix/>
          </a:blip>
          <a:srcRect b="0" l="0" r="0" t="4168"/>
          <a:stretch/>
        </p:blipFill>
        <p:spPr>
          <a:xfrm>
            <a:off x="798175" y="1984400"/>
            <a:ext cx="6493774" cy="30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Stocks Prices In the Past Five Year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0" r="1322" t="3437"/>
          <a:stretch/>
        </p:blipFill>
        <p:spPr>
          <a:xfrm>
            <a:off x="634975" y="1956350"/>
            <a:ext cx="7116773" cy="265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Machine Learning</a:t>
            </a:r>
            <a:endParaRPr sz="1200"/>
          </a:p>
        </p:txBody>
      </p:sp>
      <p:sp>
        <p:nvSpPr>
          <p:cNvPr id="249" name="Google Shape;249;p29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Stock Predictions</a:t>
            </a:r>
            <a:endParaRPr sz="2600">
              <a:solidFill>
                <a:schemeClr val="lt1"/>
              </a:solidFill>
            </a:endParaRPr>
          </a:p>
          <a:p>
            <a:pPr indent="-33178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Facebook Prophet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0" y="1673150"/>
            <a:ext cx="4610724" cy="242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729999" y="1318650"/>
            <a:ext cx="7477829" cy="12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Machine Learning for Stock prediction</a:t>
            </a:r>
            <a:endParaRPr/>
          </a:p>
        </p:txBody>
      </p:sp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Our first model was linear regression which could not predict stocks beyond a few days due to trends and non-linearity, so finally fbprophet was chosen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Benefits: </a:t>
            </a:r>
            <a:endParaRPr sz="12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does not require much prior knowledge of forecasting time series data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Based on an additive model where non-linear trends are fit with yearly, weekly, and daily seasonality, plus holiday effects.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robust to missing data and shifts in the trend, and typically handles outliers well.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2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b="0" i="0"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Prophet is generally recommended only for time series where the only informative signals are trends, and the residuals are just noise.</a:t>
            </a:r>
            <a:endParaRPr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○"/>
            </a:pPr>
            <a:r>
              <a:rPr lang="en-GB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other models like ARIMA outperform Prophet when trends are not too important.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fbprophet Model</a:t>
            </a:r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1516" t="2143"/>
          <a:stretch/>
        </p:blipFill>
        <p:spPr>
          <a:xfrm>
            <a:off x="870850" y="1918025"/>
            <a:ext cx="5553551" cy="2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/>
              <a:t>fb prophet performance</a:t>
            </a:r>
            <a:endParaRPr/>
          </a:p>
        </p:txBody>
      </p:sp>
      <p:sp>
        <p:nvSpPr>
          <p:cNvPr id="268" name="Google Shape;268;p3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Plot for Apple stock </a:t>
            </a:r>
            <a:endParaRPr/>
          </a:p>
        </p:txBody>
      </p:sp>
      <p:sp>
        <p:nvSpPr>
          <p:cNvPr id="269" name="Google Shape;269;p3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/>
              <a:t>Apple stock performance for fbprophet</a:t>
            </a:r>
            <a:endParaRPr/>
          </a:p>
          <a:p>
            <a:pPr indent="0" lvl="0" marL="1460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82" y="2410259"/>
            <a:ext cx="3379607" cy="17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760" y="2359200"/>
            <a:ext cx="4544059" cy="17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 txBox="1"/>
          <p:nvPr>
            <p:ph type="title"/>
          </p:nvPr>
        </p:nvSpPr>
        <p:spPr>
          <a:xfrm>
            <a:off x="496976" y="4410561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GB" sz="1400"/>
              <a:t>     Apple - Forecast for AAPL stock             Apple - Mean absolute percentage error(MAPE)           	</a:t>
            </a:r>
            <a:br>
              <a:rPr lang="en-GB"/>
            </a:b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1925" y="1312621"/>
            <a:ext cx="4260177" cy="263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8359" y="1334008"/>
            <a:ext cx="3034224" cy="28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730000" y="1318650"/>
            <a:ext cx="39714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Things to do differently</a:t>
            </a:r>
            <a:endParaRPr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5310300" y="3906700"/>
            <a:ext cx="33417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P-value:	0.349886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Equation:	Difference = 3.4344*ESG + 130.501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0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R-squared: 	.017</a:t>
            </a:r>
            <a:endParaRPr sz="10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404325" y="1984050"/>
            <a:ext cx="3610800" cy="28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GB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ESG vs. stock price correlation:</a:t>
            </a:r>
            <a:endParaRPr b="1"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Only 55 data points, historical ESG data not free so model was discarded.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Could have collected esg data from 100 company per day during project to have 2500 data points.</a:t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89400" y="1424005"/>
            <a:ext cx="3583483" cy="229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1293838" y="23032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Overview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7">
            <a:hlinkClick/>
          </p:cNvPr>
          <p:cNvSpPr txBox="1"/>
          <p:nvPr/>
        </p:nvSpPr>
        <p:spPr>
          <a:xfrm>
            <a:off x="1293838" y="27049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ESG Intro</a:t>
            </a:r>
            <a:endParaRPr b="0" i="0" sz="13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5" name="Google Shape;125;p17">
            <a:hlinkClick action="ppaction://hlinksldjump" r:id="rId3"/>
          </p:cNvPr>
          <p:cNvSpPr txBox="1"/>
          <p:nvPr/>
        </p:nvSpPr>
        <p:spPr>
          <a:xfrm>
            <a:off x="1293838" y="31066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Our Questions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7">
            <a:hlinkClick action="ppaction://hlinksldjump" r:id="rId4"/>
          </p:cNvPr>
          <p:cNvSpPr txBox="1"/>
          <p:nvPr/>
        </p:nvSpPr>
        <p:spPr>
          <a:xfrm>
            <a:off x="1293838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7">
            <a:hlinkClick action="ppaction://hlinksldjump" r:id="rId6"/>
          </p:cNvPr>
          <p:cNvSpPr txBox="1"/>
          <p:nvPr/>
        </p:nvSpPr>
        <p:spPr>
          <a:xfrm>
            <a:off x="3448425" y="2303225"/>
            <a:ext cx="1832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 Framework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17">
            <a:hlinkClick action="ppaction://hlinksldjump" r:id="rId8"/>
          </p:cNvPr>
          <p:cNvSpPr txBox="1"/>
          <p:nvPr/>
        </p:nvSpPr>
        <p:spPr>
          <a:xfrm>
            <a:off x="3448432" y="27049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448432" y="31066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>
            <a:hlinkClick action="ppaction://hlinksldjump" r:id="rId11"/>
          </p:cNvPr>
          <p:cNvSpPr txBox="1"/>
          <p:nvPr/>
        </p:nvSpPr>
        <p:spPr>
          <a:xfrm>
            <a:off x="3448432" y="3508319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Dashboard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>
            <a:hlinkClick action="ppaction://hlinksldjump" r:id="rId12"/>
          </p:cNvPr>
          <p:cNvSpPr txBox="1"/>
          <p:nvPr/>
        </p:nvSpPr>
        <p:spPr>
          <a:xfrm>
            <a:off x="5611135" y="23032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7">
            <a:hlinkClick action="ppaction://hlinksldjump" r:id="rId14"/>
          </p:cNvPr>
          <p:cNvSpPr txBox="1"/>
          <p:nvPr/>
        </p:nvSpPr>
        <p:spPr>
          <a:xfrm>
            <a:off x="5611135" y="27049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Journey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>
            <a:hlinkClick action="ppaction://hlinksldjump" r:id="rId16"/>
          </p:cNvPr>
          <p:cNvSpPr txBox="1"/>
          <p:nvPr/>
        </p:nvSpPr>
        <p:spPr>
          <a:xfrm>
            <a:off x="5611135" y="3106619"/>
            <a:ext cx="1241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References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1262725" y="136500"/>
            <a:ext cx="1360200" cy="204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Dashboard</a:t>
            </a:r>
            <a:endParaRPr sz="1200"/>
          </a:p>
        </p:txBody>
      </p:sp>
      <p:sp>
        <p:nvSpPr>
          <p:cNvPr id="292" name="Google Shape;292;p35"/>
          <p:cNvSpPr txBox="1"/>
          <p:nvPr>
            <p:ph idx="4294967295" type="body"/>
          </p:nvPr>
        </p:nvSpPr>
        <p:spPr>
          <a:xfrm>
            <a:off x="369525" y="1749350"/>
            <a:ext cx="7820100" cy="28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rgbClr val="FFFFFF"/>
                </a:solidFill>
              </a:rPr>
              <a:t>Why Tableau? </a:t>
            </a:r>
            <a:endParaRPr sz="26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rgbClr val="FFFFFF"/>
                </a:solidFill>
              </a:rPr>
              <a:t>DB Integration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Simple &amp; Clean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Interactive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125" y="2116275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/>
          <p:nvPr/>
        </p:nvSpPr>
        <p:spPr>
          <a:xfrm rot="-5400000">
            <a:off x="600075" y="1118507"/>
            <a:ext cx="2500312" cy="2624327"/>
          </a:xfrm>
          <a:prstGeom prst="downArrow">
            <a:avLst>
              <a:gd fmla="val 100000" name="adj1"/>
              <a:gd fmla="val 15788" name="adj2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6"/>
          <p:cNvSpPr txBox="1"/>
          <p:nvPr>
            <p:ph type="title"/>
          </p:nvPr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b="1" lang="en-GB" sz="2700">
                <a:solidFill>
                  <a:srgbClr val="FFFFFF"/>
                </a:solidFill>
              </a:rPr>
              <a:t>Tableau Data Source</a:t>
            </a:r>
            <a:endParaRPr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853" y="705173"/>
            <a:ext cx="5266714" cy="3332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Interactive Demo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Switch to Demo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Following 5 slides include </a:t>
            </a:r>
            <a:r>
              <a:rPr lang="en-GB"/>
              <a:t>snapshots of the demo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38"/>
          <p:cNvPicPr preferRelativeResize="0"/>
          <p:nvPr/>
        </p:nvPicPr>
        <p:blipFill rotWithShape="1">
          <a:blip r:embed="rId3">
            <a:alphaModFix/>
          </a:blip>
          <a:srcRect b="4734" l="1426" r="3443" t="2059"/>
          <a:stretch/>
        </p:blipFill>
        <p:spPr>
          <a:xfrm>
            <a:off x="0" y="0"/>
            <a:ext cx="9144003" cy="4844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b="3801" l="2030" r="2193" t="2089"/>
          <a:stretch/>
        </p:blipFill>
        <p:spPr>
          <a:xfrm>
            <a:off x="0" y="10"/>
            <a:ext cx="9144003" cy="505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0"/>
          <p:cNvPicPr preferRelativeResize="0"/>
          <p:nvPr/>
        </p:nvPicPr>
        <p:blipFill rotWithShape="1">
          <a:blip r:embed="rId3">
            <a:alphaModFix/>
          </a:blip>
          <a:srcRect b="4613" l="2023" r="2538" t="2190"/>
          <a:stretch/>
        </p:blipFill>
        <p:spPr>
          <a:xfrm>
            <a:off x="0" y="0"/>
            <a:ext cx="9143997" cy="502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/>
          <p:cNvPicPr preferRelativeResize="0"/>
          <p:nvPr/>
        </p:nvPicPr>
        <p:blipFill rotWithShape="1">
          <a:blip r:embed="rId3">
            <a:alphaModFix/>
          </a:blip>
          <a:srcRect b="4305" l="2025" r="1968" t="2895"/>
          <a:stretch/>
        </p:blipFill>
        <p:spPr>
          <a:xfrm>
            <a:off x="0" y="0"/>
            <a:ext cx="9143997" cy="4971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2"/>
          <p:cNvPicPr preferRelativeResize="0"/>
          <p:nvPr/>
        </p:nvPicPr>
        <p:blipFill rotWithShape="1">
          <a:blip r:embed="rId3">
            <a:alphaModFix/>
          </a:blip>
          <a:srcRect b="4305" l="1401" r="1961" t="2497"/>
          <a:stretch/>
        </p:blipFill>
        <p:spPr>
          <a:xfrm>
            <a:off x="0" y="0"/>
            <a:ext cx="9144003" cy="4960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434343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Summary &amp; Next Steps</a:t>
            </a:r>
            <a:endParaRPr sz="1200"/>
          </a:p>
        </p:txBody>
      </p:sp>
      <p:sp>
        <p:nvSpPr>
          <p:cNvPr id="337" name="Google Shape;337;p43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Team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Journey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Sources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GB" sz="2400">
                <a:solidFill>
                  <a:srgbClr val="FFFFFF"/>
                </a:solidFill>
              </a:rPr>
              <a:t>Our Q&amp;A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Team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730000" y="2190750"/>
            <a:ext cx="4798200" cy="18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Sachin Nabar:</a:t>
            </a:r>
            <a:r>
              <a:rPr lang="en-GB" sz="1100"/>
              <a:t> Database Administrator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Sucharita Bhattacharjee:</a:t>
            </a:r>
            <a:r>
              <a:rPr lang="en-GB" sz="1100"/>
              <a:t> Lead Analysis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Yicong (David) Luo:</a:t>
            </a:r>
            <a:r>
              <a:rPr lang="en-GB" sz="1100"/>
              <a:t> Machine Learning Specialist</a:t>
            </a:r>
            <a:endParaRPr sz="1100"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-GB" sz="1400"/>
              <a:t>Monica Dodds</a:t>
            </a:r>
            <a:r>
              <a:rPr lang="en-GB" sz="1100"/>
              <a:t>: Visualization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4" name="Google Shape;3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50" y="1192800"/>
            <a:ext cx="3311000" cy="33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ESG?</a:t>
            </a:r>
            <a:endParaRPr b="0"/>
          </a:p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>
            <a:off x="721225" y="2434125"/>
            <a:ext cx="34665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Set of standards used to measure a company’s adherence to environmental, social and corporate governance standards.  </a:t>
            </a:r>
            <a:endParaRPr sz="17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350" y="1318638"/>
            <a:ext cx="4147325" cy="333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Our Journey</a:t>
            </a:r>
            <a:endParaRPr sz="800"/>
          </a:p>
        </p:txBody>
      </p:sp>
      <p:sp>
        <p:nvSpPr>
          <p:cNvPr id="350" name="Google Shape;350;p45"/>
          <p:cNvSpPr txBox="1"/>
          <p:nvPr/>
        </p:nvSpPr>
        <p:spPr>
          <a:xfrm>
            <a:off x="460540" y="3462416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3/15/22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5"/>
          <p:cNvSpPr txBox="1"/>
          <p:nvPr>
            <p:ph type="title"/>
          </p:nvPr>
        </p:nvSpPr>
        <p:spPr>
          <a:xfrm>
            <a:off x="803537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1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2" name="Google Shape;352;p45"/>
          <p:cNvSpPr txBox="1"/>
          <p:nvPr>
            <p:ph idx="4294967295" type="body"/>
          </p:nvPr>
        </p:nvSpPr>
        <p:spPr>
          <a:xfrm>
            <a:off x="803537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Gather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Initialize DB &amp; ML models</a:t>
            </a:r>
            <a:endParaRPr sz="700"/>
          </a:p>
        </p:txBody>
      </p:sp>
      <p:sp>
        <p:nvSpPr>
          <p:cNvPr id="353" name="Google Shape;353;p45"/>
          <p:cNvSpPr txBox="1"/>
          <p:nvPr/>
        </p:nvSpPr>
        <p:spPr>
          <a:xfrm>
            <a:off x="1986650" y="2957350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3/20/22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45"/>
          <p:cNvSpPr txBox="1"/>
          <p:nvPr>
            <p:ph type="title"/>
          </p:nvPr>
        </p:nvSpPr>
        <p:spPr>
          <a:xfrm>
            <a:off x="2230906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2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5" name="Google Shape;355;p45"/>
          <p:cNvSpPr txBox="1"/>
          <p:nvPr>
            <p:ph idx="4294967295" type="body"/>
          </p:nvPr>
        </p:nvSpPr>
        <p:spPr>
          <a:xfrm>
            <a:off x="2230906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data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Establish Database Connectivity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Begin Machine Learning</a:t>
            </a:r>
            <a:endParaRPr sz="700"/>
          </a:p>
        </p:txBody>
      </p:sp>
      <p:sp>
        <p:nvSpPr>
          <p:cNvPr id="356" name="Google Shape;356;p45"/>
          <p:cNvSpPr txBox="1"/>
          <p:nvPr/>
        </p:nvSpPr>
        <p:spPr>
          <a:xfrm>
            <a:off x="3412450" y="3462425"/>
            <a:ext cx="8712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3/27/22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7" name="Google Shape;357;p45"/>
          <p:cNvSpPr txBox="1"/>
          <p:nvPr>
            <p:ph type="title"/>
          </p:nvPr>
        </p:nvSpPr>
        <p:spPr>
          <a:xfrm>
            <a:off x="368190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 3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58" name="Google Shape;358;p45"/>
          <p:cNvSpPr txBox="1"/>
          <p:nvPr>
            <p:ph idx="4294967295" type="body"/>
          </p:nvPr>
        </p:nvSpPr>
        <p:spPr>
          <a:xfrm>
            <a:off x="368190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DB integration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Draft dashboard &amp; presentation</a:t>
            </a:r>
            <a:endParaRPr sz="700"/>
          </a:p>
        </p:txBody>
      </p:sp>
      <p:sp>
        <p:nvSpPr>
          <p:cNvPr id="359" name="Google Shape;359;p45"/>
          <p:cNvSpPr txBox="1"/>
          <p:nvPr/>
        </p:nvSpPr>
        <p:spPr>
          <a:xfrm>
            <a:off x="4827200" y="2957350"/>
            <a:ext cx="8391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4/14/22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45"/>
          <p:cNvSpPr txBox="1"/>
          <p:nvPr>
            <p:ph type="title"/>
          </p:nvPr>
        </p:nvSpPr>
        <p:spPr>
          <a:xfrm>
            <a:off x="5136128" y="383760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Weeks 4 &amp; 5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1" name="Google Shape;361;p45"/>
          <p:cNvSpPr txBox="1"/>
          <p:nvPr>
            <p:ph idx="4294967295" type="body"/>
          </p:nvPr>
        </p:nvSpPr>
        <p:spPr>
          <a:xfrm>
            <a:off x="5136128" y="406852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Finalize ML models</a:t>
            </a:r>
            <a:endParaRPr sz="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Integrate ML &amp; DB into Dashboard</a:t>
            </a:r>
            <a:endParaRPr sz="700"/>
          </a:p>
        </p:txBody>
      </p:sp>
      <p:sp>
        <p:nvSpPr>
          <p:cNvPr id="362" name="Google Shape;362;p45"/>
          <p:cNvSpPr txBox="1"/>
          <p:nvPr/>
        </p:nvSpPr>
        <p:spPr>
          <a:xfrm>
            <a:off x="6325138" y="3462416"/>
            <a:ext cx="7458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>
                <a:latin typeface="Lato"/>
                <a:ea typeface="Lato"/>
                <a:cs typeface="Lato"/>
                <a:sym typeface="Lato"/>
              </a:rPr>
              <a:t>TBD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5"/>
          <p:cNvSpPr txBox="1"/>
          <p:nvPr>
            <p:ph type="title"/>
          </p:nvPr>
        </p:nvSpPr>
        <p:spPr>
          <a:xfrm>
            <a:off x="6585599" y="2278750"/>
            <a:ext cx="2214900" cy="2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000000"/>
                </a:solidFill>
              </a:rPr>
              <a:t>Future Goals</a:t>
            </a:r>
            <a:endParaRPr sz="800">
              <a:solidFill>
                <a:srgbClr val="000000"/>
              </a:solidFill>
            </a:endParaRPr>
          </a:p>
        </p:txBody>
      </p:sp>
      <p:sp>
        <p:nvSpPr>
          <p:cNvPr id="364" name="Google Shape;364;p45"/>
          <p:cNvSpPr txBox="1"/>
          <p:nvPr>
            <p:ph idx="4294967295" type="body"/>
          </p:nvPr>
        </p:nvSpPr>
        <p:spPr>
          <a:xfrm>
            <a:off x="6585599" y="2509675"/>
            <a:ext cx="22149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Reduce MAPE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Explore other models</a:t>
            </a:r>
            <a:endParaRPr sz="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Perform periodic DB refreshes</a:t>
            </a:r>
            <a:endParaRPr sz="700"/>
          </a:p>
        </p:txBody>
      </p:sp>
      <p:pic>
        <p:nvPicPr>
          <p:cNvPr descr="shutterstock_429987889_edited.jpg" id="365" name="Google Shape;365;p45"/>
          <p:cNvPicPr preferRelativeResize="0"/>
          <p:nvPr/>
        </p:nvPicPr>
        <p:blipFill rotWithShape="1">
          <a:blip r:embed="rId3">
            <a:alphaModFix/>
          </a:blip>
          <a:srcRect b="6621" l="0" r="0" t="91660"/>
          <a:stretch/>
        </p:blipFill>
        <p:spPr>
          <a:xfrm>
            <a:off x="885125" y="3339575"/>
            <a:ext cx="8265375" cy="132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5"/>
          <p:cNvGrpSpPr/>
          <p:nvPr/>
        </p:nvGrpSpPr>
        <p:grpSpPr>
          <a:xfrm>
            <a:off x="845575" y="3060165"/>
            <a:ext cx="92400" cy="411825"/>
            <a:chOff x="845575" y="2563700"/>
            <a:chExt cx="92400" cy="411825"/>
          </a:xfrm>
        </p:grpSpPr>
        <p:cxnSp>
          <p:nvCxnSpPr>
            <p:cNvPr id="367" name="Google Shape;367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8" name="Google Shape;368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9" name="Google Shape;369;p45"/>
          <p:cNvGrpSpPr/>
          <p:nvPr/>
        </p:nvGrpSpPr>
        <p:grpSpPr>
          <a:xfrm rot="10800000">
            <a:off x="2296375" y="3339567"/>
            <a:ext cx="92400" cy="411825"/>
            <a:chOff x="2070100" y="2563700"/>
            <a:chExt cx="92400" cy="411825"/>
          </a:xfrm>
        </p:grpSpPr>
        <p:cxnSp>
          <p:nvCxnSpPr>
            <p:cNvPr id="370" name="Google Shape;370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1" name="Google Shape;371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45"/>
          <p:cNvGrpSpPr/>
          <p:nvPr/>
        </p:nvGrpSpPr>
        <p:grpSpPr>
          <a:xfrm>
            <a:off x="3747175" y="3060165"/>
            <a:ext cx="92400" cy="411825"/>
            <a:chOff x="845575" y="2563700"/>
            <a:chExt cx="92400" cy="411825"/>
          </a:xfrm>
        </p:grpSpPr>
        <p:cxnSp>
          <p:nvCxnSpPr>
            <p:cNvPr id="373" name="Google Shape;373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4" name="Google Shape;374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45"/>
          <p:cNvGrpSpPr/>
          <p:nvPr/>
        </p:nvGrpSpPr>
        <p:grpSpPr>
          <a:xfrm rot="10800000">
            <a:off x="5197975" y="3339567"/>
            <a:ext cx="92400" cy="411825"/>
            <a:chOff x="2070100" y="2563700"/>
            <a:chExt cx="92400" cy="411825"/>
          </a:xfrm>
        </p:grpSpPr>
        <p:cxnSp>
          <p:nvCxnSpPr>
            <p:cNvPr id="376" name="Google Shape;376;p45"/>
            <p:cNvCxnSpPr/>
            <p:nvPr/>
          </p:nvCxnSpPr>
          <p:spPr>
            <a:xfrm>
              <a:off x="2116300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7" name="Google Shape;377;p45"/>
            <p:cNvSpPr/>
            <p:nvPr/>
          </p:nvSpPr>
          <p:spPr>
            <a:xfrm>
              <a:off x="2070100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8" name="Google Shape;378;p45"/>
          <p:cNvGrpSpPr/>
          <p:nvPr/>
        </p:nvGrpSpPr>
        <p:grpSpPr>
          <a:xfrm>
            <a:off x="6648775" y="3060165"/>
            <a:ext cx="92400" cy="411825"/>
            <a:chOff x="845575" y="2563700"/>
            <a:chExt cx="92400" cy="411825"/>
          </a:xfrm>
        </p:grpSpPr>
        <p:cxnSp>
          <p:nvCxnSpPr>
            <p:cNvPr id="379" name="Google Shape;379;p45"/>
            <p:cNvCxnSpPr/>
            <p:nvPr/>
          </p:nvCxnSpPr>
          <p:spPr>
            <a:xfrm>
              <a:off x="891775" y="2616125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0" name="Google Shape;380;p45"/>
            <p:cNvSpPr/>
            <p:nvPr/>
          </p:nvSpPr>
          <p:spPr>
            <a:xfrm>
              <a:off x="845575" y="2563700"/>
              <a:ext cx="92400" cy="924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References</a:t>
            </a:r>
            <a:endParaRPr/>
          </a:p>
        </p:txBody>
      </p:sp>
      <p:sp>
        <p:nvSpPr>
          <p:cNvPr id="386" name="Google Shape;386;p46"/>
          <p:cNvSpPr txBox="1"/>
          <p:nvPr>
            <p:ph idx="1" type="body"/>
          </p:nvPr>
        </p:nvSpPr>
        <p:spPr>
          <a:xfrm>
            <a:off x="721225" y="1907600"/>
            <a:ext cx="7977900" cy="2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https://www.investopedia.com/terms/e/environmental-social-and-governance-esg-criteria.asp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https://ca.finance.yahoo.com/</a:t>
            </a:r>
            <a:endParaRPr u="sng">
              <a:solidFill>
                <a:schemeClr val="hlink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https://www.forbes.com/just-companies/#5d410d762bf0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https://en.wikipedia.org/wiki/Environmental,_social_and_corporate_governance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https://ecyy.medium.com/forecasting-by-fb-prophet-in-colab-c9d4db2d4195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https://www.analyticsvidhya.com/blog/2021/07/stock-prices-analysis-with-python/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Char char="●"/>
            </a:pP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https://www.alva-group.com/blog/what-is-an-esg-score-and-how-is-it-calculated/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300"/>
              <a:buFont typeface="Arial"/>
              <a:buNone/>
            </a:pPr>
            <a:r>
              <a:t/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ESG Important?</a:t>
            </a:r>
            <a:endParaRPr sz="1000"/>
          </a:p>
        </p:txBody>
      </p:sp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17653" r="17659" t="0"/>
          <a:stretch/>
        </p:blipFill>
        <p:spPr>
          <a:xfrm>
            <a:off x="830400" y="2091180"/>
            <a:ext cx="2501201" cy="12678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9" name="Google Shape;149;p19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150" name="Google Shape;150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9"/>
          <p:cNvSpPr txBox="1"/>
          <p:nvPr>
            <p:ph type="title"/>
          </p:nvPr>
        </p:nvSpPr>
        <p:spPr>
          <a:xfrm>
            <a:off x="967525" y="3455476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Environment</a:t>
            </a:r>
            <a:endParaRPr sz="1000"/>
          </a:p>
        </p:txBody>
      </p:sp>
      <p:sp>
        <p:nvSpPr>
          <p:cNvPr id="153" name="Google Shape;153;p19"/>
          <p:cNvSpPr txBox="1"/>
          <p:nvPr>
            <p:ph idx="4294967295" type="body"/>
          </p:nvPr>
        </p:nvSpPr>
        <p:spPr>
          <a:xfrm>
            <a:off x="830575" y="37821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Natural resources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Climate risk</a:t>
            </a:r>
            <a:endParaRPr sz="500"/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4">
            <a:alphaModFix/>
          </a:blip>
          <a:srcRect b="0" l="22900" r="22895" t="0"/>
          <a:stretch/>
        </p:blipFill>
        <p:spPr>
          <a:xfrm>
            <a:off x="3332867" y="3359013"/>
            <a:ext cx="2501197" cy="12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6" name="Google Shape;156;p19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157" name="Google Shape;157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3464300" y="2176251"/>
            <a:ext cx="2238300" cy="32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Social</a:t>
            </a:r>
            <a:endParaRPr sz="1000"/>
          </a:p>
        </p:txBody>
      </p:sp>
      <p:sp>
        <p:nvSpPr>
          <p:cNvPr id="160" name="Google Shape;160;p19"/>
          <p:cNvSpPr txBox="1"/>
          <p:nvPr>
            <p:ph idx="4294967295" type="body"/>
          </p:nvPr>
        </p:nvSpPr>
        <p:spPr>
          <a:xfrm>
            <a:off x="3332875" y="2506475"/>
            <a:ext cx="2470200" cy="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Health &amp; Safety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Human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 b="0" l="14457" r="14464" t="0"/>
          <a:stretch/>
        </p:blipFill>
        <p:spPr>
          <a:xfrm>
            <a:off x="5832591" y="2091175"/>
            <a:ext cx="2501195" cy="126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63" name="Google Shape;163;p19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164" name="Google Shape;164;p1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9"/>
          <p:cNvSpPr txBox="1"/>
          <p:nvPr>
            <p:ph type="title"/>
          </p:nvPr>
        </p:nvSpPr>
        <p:spPr>
          <a:xfrm>
            <a:off x="5960975" y="3350475"/>
            <a:ext cx="2238300" cy="4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Governance</a:t>
            </a:r>
            <a:endParaRPr sz="1000"/>
          </a:p>
        </p:txBody>
      </p:sp>
      <p:sp>
        <p:nvSpPr>
          <p:cNvPr id="167" name="Google Shape;167;p19"/>
          <p:cNvSpPr txBox="1"/>
          <p:nvPr>
            <p:ph idx="4294967295" type="body"/>
          </p:nvPr>
        </p:nvSpPr>
        <p:spPr>
          <a:xfrm>
            <a:off x="5856250" y="3782175"/>
            <a:ext cx="2470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Ethical standards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B2B2B"/>
              </a:buClr>
              <a:buSzPts val="1000"/>
              <a:buFont typeface="Arial"/>
              <a:buChar char="●"/>
            </a:pPr>
            <a:r>
              <a:rPr lang="en-GB" sz="1000">
                <a:solidFill>
                  <a:srgbClr val="2B2B2B"/>
                </a:solidFill>
                <a:latin typeface="Arial"/>
                <a:ea typeface="Arial"/>
                <a:cs typeface="Arial"/>
                <a:sym typeface="Arial"/>
              </a:rPr>
              <a:t>Shareholder rights</a:t>
            </a:r>
            <a:endParaRPr sz="1000">
              <a:solidFill>
                <a:srgbClr val="2B2B2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/>
              <a:t>Questions that we hope to answer ?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15490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20000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Is there a correlation between stock performance and ESG ratings?</a:t>
            </a: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5490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199619" y="228275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1549019" y="40380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199619" y="3090901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2037684" y="3888900"/>
            <a:ext cx="275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20000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does ESG scores affect a company’s bottom line?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2000025" y="388890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Have companies adapted better to ESG based on industry?</a:t>
            </a:r>
            <a:endParaRPr/>
          </a:p>
        </p:txBody>
      </p:sp>
      <p:sp>
        <p:nvSpPr>
          <p:cNvPr id="182" name="Google Shape;182;p20"/>
          <p:cNvSpPr txBox="1"/>
          <p:nvPr>
            <p:ph idx="1" type="body"/>
          </p:nvPr>
        </p:nvSpPr>
        <p:spPr>
          <a:xfrm>
            <a:off x="5650625" y="2133650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What are the red flags that affect ESG ratings?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5650625" y="2941801"/>
            <a:ext cx="28329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How can you invest in ESG?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Data Source</a:t>
            </a:r>
            <a:endParaRPr sz="1200"/>
          </a:p>
        </p:txBody>
      </p:sp>
      <p:sp>
        <p:nvSpPr>
          <p:cNvPr id="189" name="Google Shape;189;p21"/>
          <p:cNvSpPr txBox="1"/>
          <p:nvPr>
            <p:ph idx="4294967295" type="body"/>
          </p:nvPr>
        </p:nvSpPr>
        <p:spPr>
          <a:xfrm>
            <a:off x="369525" y="1749350"/>
            <a:ext cx="45303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4417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The Just 100 (Forbes)</a:t>
            </a:r>
            <a:endParaRPr sz="2600"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2000">
                <a:solidFill>
                  <a:srgbClr val="FFFFFF"/>
                </a:solidFill>
              </a:rPr>
              <a:t>Top rated </a:t>
            </a:r>
            <a:r>
              <a:rPr lang="en-GB" sz="2000">
                <a:solidFill>
                  <a:srgbClr val="FFFFFF"/>
                </a:solidFill>
              </a:rPr>
              <a:t>ESG </a:t>
            </a:r>
            <a:r>
              <a:rPr lang="en-GB" sz="2000">
                <a:solidFill>
                  <a:srgbClr val="FFFFFF"/>
                </a:solidFill>
              </a:rPr>
              <a:t>companies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525" y="1673150"/>
            <a:ext cx="1794250" cy="12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>
            <p:ph idx="4294967295" type="body"/>
          </p:nvPr>
        </p:nvSpPr>
        <p:spPr>
          <a:xfrm>
            <a:off x="3057075" y="2965250"/>
            <a:ext cx="3419700" cy="12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-29464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2600">
                <a:solidFill>
                  <a:schemeClr val="lt1"/>
                </a:solidFill>
              </a:rPr>
              <a:t>Yahoo! Finance</a:t>
            </a:r>
            <a:endParaRPr sz="2600">
              <a:solidFill>
                <a:schemeClr val="lt1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ESG statistics</a:t>
            </a:r>
            <a:endParaRPr sz="3563">
              <a:solidFill>
                <a:srgbClr val="FFFFFF"/>
              </a:solidFill>
            </a:endParaRPr>
          </a:p>
          <a:p>
            <a:pPr indent="-31911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○"/>
            </a:pPr>
            <a:r>
              <a:rPr lang="en-GB" sz="3563">
                <a:solidFill>
                  <a:srgbClr val="FFFFFF"/>
                </a:solidFill>
              </a:rPr>
              <a:t>Historical stock data</a:t>
            </a:r>
            <a:endParaRPr sz="3563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2" name="Google Shape;192;p21"/>
          <p:cNvPicPr preferRelativeResize="0"/>
          <p:nvPr/>
        </p:nvPicPr>
        <p:blipFill rotWithShape="1">
          <a:blip r:embed="rId4">
            <a:alphaModFix/>
          </a:blip>
          <a:srcRect b="7511" l="18052" r="18045" t="7511"/>
          <a:stretch/>
        </p:blipFill>
        <p:spPr>
          <a:xfrm>
            <a:off x="729450" y="3041450"/>
            <a:ext cx="1794250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/>
          <p:nvPr>
            <p:ph type="title"/>
          </p:nvPr>
        </p:nvSpPr>
        <p:spPr>
          <a:xfrm>
            <a:off x="730000" y="1318650"/>
            <a:ext cx="35547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Database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GB">
                <a:solidFill>
                  <a:srgbClr val="000000"/>
                </a:solidFill>
              </a:rPr>
              <a:t>Framework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2514" l="0" r="1969" t="0"/>
          <a:stretch/>
        </p:blipFill>
        <p:spPr>
          <a:xfrm>
            <a:off x="2876950" y="916775"/>
            <a:ext cx="6160851" cy="396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The Analysis</a:t>
            </a:r>
            <a:endParaRPr sz="1200"/>
          </a:p>
        </p:txBody>
      </p:sp>
      <p:sp>
        <p:nvSpPr>
          <p:cNvPr id="204" name="Google Shape;204;p23"/>
          <p:cNvSpPr txBox="1"/>
          <p:nvPr>
            <p:ph idx="4294967295" type="body"/>
          </p:nvPr>
        </p:nvSpPr>
        <p:spPr>
          <a:xfrm>
            <a:off x="369525" y="1749350"/>
            <a:ext cx="4530300" cy="31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Exploration</a:t>
            </a:r>
            <a:endParaRPr sz="2600">
              <a:solidFill>
                <a:schemeClr val="lt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Char char="●"/>
            </a:pPr>
            <a:r>
              <a:rPr lang="en-GB" sz="2600">
                <a:solidFill>
                  <a:schemeClr val="lt1"/>
                </a:solidFill>
              </a:rPr>
              <a:t>Data Analysis</a:t>
            </a:r>
            <a:endParaRPr sz="26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ESG scores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Reg Flags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Stock Analysis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050" y="1322450"/>
            <a:ext cx="2955700" cy="2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/>
        </p:nvSpPr>
        <p:spPr>
          <a:xfrm>
            <a:off x="734530" y="24735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Python</a:t>
            </a:r>
            <a:endParaRPr/>
          </a:p>
        </p:txBody>
      </p:sp>
      <p:sp>
        <p:nvSpPr>
          <p:cNvPr id="211" name="Google Shape;211;p24"/>
          <p:cNvSpPr txBox="1"/>
          <p:nvPr/>
        </p:nvSpPr>
        <p:spPr>
          <a:xfrm>
            <a:off x="734530" y="27348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APIs</a:t>
            </a:r>
            <a:endParaRPr/>
          </a:p>
        </p:txBody>
      </p:sp>
      <p:sp>
        <p:nvSpPr>
          <p:cNvPr id="212" name="Google Shape;212;p24"/>
          <p:cNvSpPr txBox="1"/>
          <p:nvPr/>
        </p:nvSpPr>
        <p:spPr>
          <a:xfrm>
            <a:off x="734530" y="29961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AWS, Postgres, SQLAlchemy </a:t>
            </a:r>
            <a:endParaRPr/>
          </a:p>
        </p:txBody>
      </p:sp>
      <p:pic>
        <p:nvPicPr>
          <p:cNvPr id="213" name="Google Shape;2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5805" y="1138200"/>
            <a:ext cx="4468070" cy="364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 txBox="1"/>
          <p:nvPr/>
        </p:nvSpPr>
        <p:spPr>
          <a:xfrm>
            <a:off x="730005" y="32574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FBProphet &amp; SKLearn for Machine Learning</a:t>
            </a:r>
            <a:endParaRPr sz="1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734530" y="3518760"/>
            <a:ext cx="36366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 sz="10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000">
                <a:latin typeface="Lato"/>
                <a:ea typeface="Lato"/>
                <a:cs typeface="Lato"/>
                <a:sym typeface="Lato"/>
              </a:rPr>
              <a:t>Tableau</a:t>
            </a:r>
            <a:endParaRPr/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82475" y="1528025"/>
            <a:ext cx="48885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and Languages We Used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